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73" r:id="rId7"/>
    <p:sldId id="264" r:id="rId8"/>
    <p:sldId id="269" r:id="rId9"/>
    <p:sldId id="271" r:id="rId10"/>
    <p:sldId id="272" r:id="rId11"/>
    <p:sldId id="270" r:id="rId12"/>
    <p:sldId id="25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34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61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22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17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00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89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5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88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46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34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88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39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ADB4D-B8BC-4A83-B8D0-AA78BECF2E41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68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7"/>
            <a:ext cx="9144000" cy="67878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ADB4D-B8BC-4A83-B8D0-AA78BECF2E41}" type="datetimeFigureOut">
              <a:rPr lang="fr-FR" smtClean="0"/>
              <a:t>03/04/2018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F8B81-51BC-4BF0-A31C-565AD2E6A7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8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4F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impots.gouv.fr/portail/particuli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meli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idn.laposte.f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0931" y="2236304"/>
            <a:ext cx="6510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</a:rPr>
              <a:t>Découvrir </a:t>
            </a:r>
            <a:r>
              <a:rPr lang="fr-FR" sz="5400" dirty="0" err="1" smtClean="0">
                <a:solidFill>
                  <a:srgbClr val="FF0000"/>
                </a:solidFill>
              </a:rPr>
              <a:t>FranceConnect</a:t>
            </a:r>
            <a:r>
              <a:rPr lang="fr-FR" sz="5400" dirty="0" smtClean="0">
                <a:solidFill>
                  <a:srgbClr val="FF0000"/>
                </a:solidFill>
              </a:rPr>
              <a:t> 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9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fr-FR" dirty="0" smtClean="0"/>
              <a:t>&gt; </a:t>
            </a:r>
            <a:r>
              <a:rPr lang="fr-FR" dirty="0" err="1" smtClean="0"/>
              <a:t>FranceConnect</a:t>
            </a:r>
            <a:r>
              <a:rPr lang="fr-FR" dirty="0" smtClean="0"/>
              <a:t>, c’est quoi ?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319467"/>
            <a:ext cx="7886700" cy="4395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b="1" dirty="0" err="1"/>
              <a:t>FranceConnect</a:t>
            </a:r>
            <a:r>
              <a:rPr lang="fr-FR" b="1" dirty="0"/>
              <a:t> </a:t>
            </a:r>
            <a:r>
              <a:rPr lang="fr-FR" b="1" dirty="0" smtClean="0"/>
              <a:t>est </a:t>
            </a:r>
            <a:r>
              <a:rPr lang="fr-FR" b="1" dirty="0"/>
              <a:t>un dispositif d’identification </a:t>
            </a:r>
            <a:r>
              <a:rPr lang="fr-FR" b="1" dirty="0" smtClean="0"/>
              <a:t>qui vous permet de simplifier les démarches en ligne</a:t>
            </a:r>
            <a:r>
              <a:rPr lang="fr-FR" b="1" dirty="0"/>
              <a:t> </a:t>
            </a:r>
            <a:r>
              <a:rPr lang="fr-FR" b="1" dirty="0" smtClean="0"/>
              <a:t>:</a:t>
            </a:r>
            <a:endParaRPr lang="fr-FR" b="1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pratique, le bouton FranceConnect affiché sur une administration en ligne </a:t>
            </a:r>
            <a:r>
              <a:rPr lang="fr-FR" sz="1600" dirty="0" smtClean="0"/>
              <a:t>vous permet de vous y connecter</a:t>
            </a:r>
            <a:r>
              <a:rPr lang="fr-FR" sz="1600" dirty="0"/>
              <a:t>, sans avoir </a:t>
            </a:r>
            <a:r>
              <a:rPr lang="fr-FR" sz="1600" dirty="0" smtClean="0"/>
              <a:t>à </a:t>
            </a:r>
            <a:r>
              <a:rPr lang="fr-FR" sz="1600" dirty="0"/>
              <a:t>créer de compte sur le </a:t>
            </a:r>
            <a:r>
              <a:rPr lang="fr-FR" sz="1600" dirty="0" smtClean="0"/>
              <a:t>site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Gratuit, il s’appuie sur des comptes certifiés existants 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 smtClean="0"/>
              <a:t>Par </a:t>
            </a:r>
            <a:r>
              <a:rPr lang="fr-FR" sz="1600" dirty="0"/>
              <a:t>ailleurs, </a:t>
            </a:r>
            <a:r>
              <a:rPr lang="fr-FR" sz="1600" dirty="0" err="1"/>
              <a:t>FranceConnect</a:t>
            </a:r>
            <a:r>
              <a:rPr lang="fr-FR" sz="1600" dirty="0"/>
              <a:t> agit comme un tiers de </a:t>
            </a:r>
            <a:r>
              <a:rPr lang="fr-FR" sz="1600" dirty="0" smtClean="0"/>
              <a:t>confiance entre :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1600" dirty="0" smtClean="0"/>
              <a:t>Vous, internautes </a:t>
            </a:r>
            <a:r>
              <a:rPr lang="fr-FR" sz="1600" dirty="0"/>
              <a:t>majeurs cliquant sur le bouton </a:t>
            </a:r>
            <a:r>
              <a:rPr lang="fr-FR" sz="1600" dirty="0" err="1"/>
              <a:t>FranceConnect</a:t>
            </a:r>
            <a:endParaRPr lang="fr-FR" sz="1600" dirty="0"/>
          </a:p>
          <a:p>
            <a:pPr lvl="2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1600" dirty="0"/>
              <a:t>Les Fournisseurs de Service (FS) : </a:t>
            </a:r>
            <a:r>
              <a:rPr lang="fr-FR" sz="1600" dirty="0" smtClean="0"/>
              <a:t>administrations en ligne qui </a:t>
            </a:r>
            <a:r>
              <a:rPr lang="fr-FR" sz="1600" dirty="0"/>
              <a:t>peuvent profiter de la qualité de ces identités pour permettre cette fois-ci d’accéder à leurs propres </a:t>
            </a:r>
            <a:r>
              <a:rPr lang="fr-FR" sz="1600" dirty="0" smtClean="0"/>
              <a:t>services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fr-FR" sz="1600" dirty="0" smtClean="0"/>
              <a:t>Les </a:t>
            </a:r>
            <a:r>
              <a:rPr lang="fr-FR" sz="1600" dirty="0"/>
              <a:t>Fournisseurs d’Identité (FI) : des acteurs ayant distribué à leurs utilisateurs des identités numériques délivrées après vérification des données de leur identité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fr-FR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91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fr-FR" dirty="0" smtClean="0"/>
              <a:t>&gt; </a:t>
            </a:r>
            <a:r>
              <a:rPr lang="fr-FR" dirty="0" err="1" smtClean="0"/>
              <a:t>FranceConnect</a:t>
            </a:r>
            <a:r>
              <a:rPr lang="fr-FR" dirty="0" smtClean="0"/>
              <a:t>, c’est quoi ?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319467"/>
            <a:ext cx="7886700" cy="4395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fr-FR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17768" y="1248355"/>
            <a:ext cx="6766560" cy="364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34FA3"/>
                </a:solidFill>
              </a:rPr>
              <a:t>Ce que </a:t>
            </a:r>
            <a:r>
              <a:rPr lang="fr-FR" b="1" dirty="0" err="1">
                <a:solidFill>
                  <a:srgbClr val="034FA3"/>
                </a:solidFill>
              </a:rPr>
              <a:t>FranceConnect</a:t>
            </a:r>
            <a:r>
              <a:rPr lang="fr-FR" b="1" dirty="0">
                <a:solidFill>
                  <a:srgbClr val="034FA3"/>
                </a:solidFill>
              </a:rPr>
              <a:t> </a:t>
            </a:r>
            <a:r>
              <a:rPr lang="fr-FR" b="1" dirty="0" smtClean="0">
                <a:solidFill>
                  <a:srgbClr val="034FA3"/>
                </a:solidFill>
              </a:rPr>
              <a:t>apporte </a:t>
            </a:r>
            <a:r>
              <a:rPr lang="fr-FR" b="1" dirty="0">
                <a:solidFill>
                  <a:srgbClr val="034FA3"/>
                </a:solidFill>
              </a:rPr>
              <a:t>?</a:t>
            </a:r>
          </a:p>
          <a:p>
            <a:pPr marL="57150" indent="-285750">
              <a:spcBef>
                <a:spcPts val="5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034FA3"/>
                </a:solidFill>
              </a:rPr>
              <a:t>+ SIMPLE</a:t>
            </a:r>
          </a:p>
          <a:p>
            <a:pPr indent="-228600">
              <a:spcBef>
                <a:spcPts val="500"/>
              </a:spcBef>
              <a:spcAft>
                <a:spcPts val="600"/>
              </a:spcAft>
            </a:pPr>
            <a:r>
              <a:rPr lang="fr-FR" sz="1600" dirty="0" err="1">
                <a:solidFill>
                  <a:srgbClr val="034FA3"/>
                </a:solidFill>
              </a:rPr>
              <a:t>FranceConnect</a:t>
            </a:r>
            <a:r>
              <a:rPr lang="fr-FR" sz="1600" dirty="0">
                <a:solidFill>
                  <a:srgbClr val="034FA3"/>
                </a:solidFill>
              </a:rPr>
              <a:t> </a:t>
            </a:r>
            <a:r>
              <a:rPr lang="fr-FR" sz="1600" dirty="0" smtClean="0">
                <a:solidFill>
                  <a:srgbClr val="034FA3"/>
                </a:solidFill>
              </a:rPr>
              <a:t>propose à l’utilisateur d’être </a:t>
            </a:r>
            <a:r>
              <a:rPr lang="fr-FR" sz="1600" dirty="0">
                <a:solidFill>
                  <a:srgbClr val="034FA3"/>
                </a:solidFill>
              </a:rPr>
              <a:t>reconnu par l’ensemble des services en ligne en utilisant l’un de </a:t>
            </a:r>
            <a:r>
              <a:rPr lang="fr-FR" sz="1600" dirty="0" smtClean="0">
                <a:solidFill>
                  <a:srgbClr val="034FA3"/>
                </a:solidFill>
              </a:rPr>
              <a:t>ses </a:t>
            </a:r>
            <a:r>
              <a:rPr lang="fr-FR" sz="1600" dirty="0">
                <a:solidFill>
                  <a:srgbClr val="034FA3"/>
                </a:solidFill>
              </a:rPr>
              <a:t>comptes existants.</a:t>
            </a:r>
          </a:p>
          <a:p>
            <a:pPr indent="-228600">
              <a:spcBef>
                <a:spcPts val="500"/>
              </a:spcBef>
              <a:spcAft>
                <a:spcPts val="600"/>
              </a:spcAft>
            </a:pPr>
            <a:r>
              <a:rPr lang="fr-FR" sz="1600" dirty="0" smtClean="0">
                <a:solidFill>
                  <a:srgbClr val="034FA3"/>
                </a:solidFill>
              </a:rPr>
              <a:t>Plus </a:t>
            </a:r>
            <a:r>
              <a:rPr lang="fr-FR" sz="1600" dirty="0">
                <a:solidFill>
                  <a:srgbClr val="034FA3"/>
                </a:solidFill>
              </a:rPr>
              <a:t>besoin de jongler avec une multitude d’identités numériques.</a:t>
            </a:r>
          </a:p>
          <a:p>
            <a:pPr marL="57150" indent="-285750">
              <a:spcBef>
                <a:spcPts val="5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 smtClean="0">
                <a:solidFill>
                  <a:srgbClr val="034FA3"/>
                </a:solidFill>
              </a:rPr>
              <a:t>+ SECURISE</a:t>
            </a:r>
            <a:endParaRPr lang="fr-FR" sz="1600" dirty="0">
              <a:solidFill>
                <a:srgbClr val="034FA3"/>
              </a:solidFill>
            </a:endParaRPr>
          </a:p>
          <a:p>
            <a:pPr indent="-228600">
              <a:spcBef>
                <a:spcPts val="500"/>
              </a:spcBef>
              <a:spcAft>
                <a:spcPts val="600"/>
              </a:spcAft>
            </a:pPr>
            <a:r>
              <a:rPr lang="fr-FR" sz="1600" dirty="0" err="1">
                <a:solidFill>
                  <a:srgbClr val="034FA3"/>
                </a:solidFill>
              </a:rPr>
              <a:t>FranceConnect</a:t>
            </a:r>
            <a:r>
              <a:rPr lang="fr-FR" sz="1600" dirty="0">
                <a:solidFill>
                  <a:srgbClr val="034FA3"/>
                </a:solidFill>
              </a:rPr>
              <a:t> ne stocke pas </a:t>
            </a:r>
            <a:r>
              <a:rPr lang="fr-FR" sz="1600" dirty="0" smtClean="0">
                <a:solidFill>
                  <a:srgbClr val="034FA3"/>
                </a:solidFill>
              </a:rPr>
              <a:t>les </a:t>
            </a:r>
            <a:r>
              <a:rPr lang="fr-FR" sz="1600" dirty="0">
                <a:solidFill>
                  <a:srgbClr val="034FA3"/>
                </a:solidFill>
              </a:rPr>
              <a:t>données personnelles. Seules </a:t>
            </a:r>
            <a:r>
              <a:rPr lang="fr-FR" sz="1600" dirty="0" smtClean="0">
                <a:solidFill>
                  <a:srgbClr val="034FA3"/>
                </a:solidFill>
              </a:rPr>
              <a:t>les </a:t>
            </a:r>
            <a:r>
              <a:rPr lang="fr-FR" sz="1600" dirty="0">
                <a:solidFill>
                  <a:srgbClr val="034FA3"/>
                </a:solidFill>
              </a:rPr>
              <a:t>données d’identité sont communiquées au service en ligne, dans le respect des contraintes de confidentialité et de manière sécurisée. A chaque connexion, </a:t>
            </a:r>
            <a:r>
              <a:rPr lang="fr-FR" sz="1600" dirty="0" smtClean="0">
                <a:solidFill>
                  <a:srgbClr val="034FA3"/>
                </a:solidFill>
              </a:rPr>
              <a:t>un email est envoyé.</a:t>
            </a:r>
            <a:endParaRPr lang="fr-FR" sz="1600" dirty="0">
              <a:solidFill>
                <a:srgbClr val="034FA3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48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/>
          <a:lstStyle/>
          <a:p>
            <a:r>
              <a:rPr lang="fr-FR" dirty="0" smtClean="0"/>
              <a:t>&gt; Comment ça marche ?</a:t>
            </a:r>
            <a:endParaRPr lang="fr-FR" dirty="0"/>
          </a:p>
        </p:txBody>
      </p:sp>
      <p:grpSp>
        <p:nvGrpSpPr>
          <p:cNvPr id="27" name="Groupe 26"/>
          <p:cNvGrpSpPr/>
          <p:nvPr/>
        </p:nvGrpSpPr>
        <p:grpSpPr>
          <a:xfrm>
            <a:off x="110992" y="2941978"/>
            <a:ext cx="8849131" cy="2574234"/>
            <a:chOff x="110992" y="1918252"/>
            <a:chExt cx="8849131" cy="2574234"/>
          </a:xfrm>
        </p:grpSpPr>
        <p:sp>
          <p:nvSpPr>
            <p:cNvPr id="20" name="Rectangle 19"/>
            <p:cNvSpPr/>
            <p:nvPr/>
          </p:nvSpPr>
          <p:spPr>
            <a:xfrm>
              <a:off x="110992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41496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0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02504" y="2364475"/>
              <a:ext cx="2134426" cy="21280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10992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41496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02504" y="1918252"/>
              <a:ext cx="2134426" cy="437322"/>
            </a:xfrm>
            <a:prstGeom prst="rect">
              <a:avLst/>
            </a:prstGeom>
            <a:solidFill>
              <a:srgbClr val="034F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10992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42900" indent="-342900">
                <a:buAutoNum type="arabicPeriod"/>
              </a:pPr>
              <a:r>
                <a:rPr lang="fr-FR" sz="1600" dirty="0" smtClean="0">
                  <a:solidFill>
                    <a:schemeClr val="bg1"/>
                  </a:solidFill>
                </a:rPr>
                <a:t>Cliquez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341496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2. Sélectionnez 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572000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3. Saisissez 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802504" y="1958007"/>
              <a:ext cx="21344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4. Vous êtes identifiez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070" y="3502866"/>
              <a:ext cx="1970656" cy="492664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134185" y="2458278"/>
              <a:ext cx="21344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sur le bouton </a:t>
              </a:r>
              <a:r>
                <a:rPr lang="fr-FR" sz="1200" dirty="0" err="1" smtClean="0"/>
                <a:t>FranceConnect</a:t>
              </a:r>
              <a:r>
                <a:rPr lang="fr-FR" sz="1200" dirty="0" smtClean="0"/>
                <a:t> </a:t>
              </a:r>
              <a:endParaRPr lang="fr-FR" sz="12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364689" y="2458278"/>
              <a:ext cx="2134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un compte existant pour vous identifier : Impots.gouv.fr, Ameli.fr, </a:t>
              </a:r>
              <a:r>
                <a:rPr lang="fr-FR" sz="1200" dirty="0" err="1" smtClean="0"/>
                <a:t>Loggin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LaPoste</a:t>
              </a:r>
              <a:endParaRPr lang="fr-FR" sz="12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595193" y="2458278"/>
              <a:ext cx="21344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votre identifiant et mot de passe pour le compte sélectionné</a:t>
              </a:r>
              <a:endParaRPr lang="fr-FR" sz="12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825697" y="2458278"/>
              <a:ext cx="21344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vous êtes désormais reconnu par le service en ligne</a:t>
              </a:r>
              <a:endParaRPr lang="fr-FR" sz="1200" dirty="0"/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615" y="3428480"/>
              <a:ext cx="1687826" cy="938961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230" y="3383000"/>
              <a:ext cx="1314256" cy="1054143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7527" y="3187789"/>
              <a:ext cx="931281" cy="102692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628650" y="1236630"/>
            <a:ext cx="788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34FA3"/>
                </a:solidFill>
              </a:rPr>
              <a:t>Accédez simplement à vos services publics en </a:t>
            </a:r>
            <a:r>
              <a:rPr lang="fr-FR" sz="2400" b="1" dirty="0" smtClean="0">
                <a:solidFill>
                  <a:srgbClr val="034FA3"/>
                </a:solidFill>
              </a:rPr>
              <a:t>ligne</a:t>
            </a:r>
          </a:p>
          <a:p>
            <a:pPr algn="ctr"/>
            <a:endParaRPr lang="fr-FR" sz="2400" b="1" dirty="0">
              <a:solidFill>
                <a:srgbClr val="034FA3"/>
              </a:solidFill>
            </a:endParaRPr>
          </a:p>
          <a:p>
            <a:pPr algn="ctr"/>
            <a:r>
              <a:rPr lang="fr-FR" sz="2400" dirty="0" smtClean="0">
                <a:solidFill>
                  <a:srgbClr val="034FA3"/>
                </a:solidFill>
              </a:rPr>
              <a:t>Un seul bouton. Aucune inscription préalable.</a:t>
            </a:r>
            <a:endParaRPr lang="fr-FR" sz="2400" dirty="0">
              <a:solidFill>
                <a:srgbClr val="034FA3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2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0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8515350" cy="1325563"/>
          </a:xfrm>
        </p:spPr>
        <p:txBody>
          <a:bodyPr anchor="t"/>
          <a:lstStyle/>
          <a:p>
            <a:r>
              <a:rPr lang="fr-FR" dirty="0" smtClean="0"/>
              <a:t>&gt; </a:t>
            </a:r>
            <a:r>
              <a:rPr lang="fr-FR" dirty="0"/>
              <a:t>S’authentifier avec un des 3 comptes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987981"/>
            <a:ext cx="7886700" cy="2626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b="1" dirty="0" smtClean="0"/>
              <a:t>La </a:t>
            </a:r>
            <a:r>
              <a:rPr lang="fr-FR" b="1" dirty="0"/>
              <a:t>plupart des internautes détiennent déjà des identités </a:t>
            </a:r>
            <a:r>
              <a:rPr lang="fr-FR" b="1" dirty="0" smtClean="0"/>
              <a:t>numériques, c’est pourquoi </a:t>
            </a:r>
            <a:r>
              <a:rPr lang="fr-FR" b="1" dirty="0" err="1" smtClean="0"/>
              <a:t>FranceConnect</a:t>
            </a:r>
            <a:r>
              <a:rPr lang="fr-FR" b="1" dirty="0" smtClean="0"/>
              <a:t> s’appuie actuellement </a:t>
            </a:r>
            <a:r>
              <a:rPr lang="fr-FR" b="1" dirty="0"/>
              <a:t>sur </a:t>
            </a:r>
            <a:r>
              <a:rPr lang="fr-FR" b="1" dirty="0" smtClean="0"/>
              <a:t>3 comptes existants  </a:t>
            </a:r>
            <a:r>
              <a:rPr lang="fr-FR" b="1" dirty="0"/>
              <a:t>:</a:t>
            </a:r>
          </a:p>
          <a:p>
            <a:pPr lvl="1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600" dirty="0"/>
              <a:t>celle </a:t>
            </a:r>
            <a:r>
              <a:rPr lang="fr-FR" sz="1600" dirty="0" smtClean="0"/>
              <a:t>du compte </a:t>
            </a:r>
            <a:r>
              <a:rPr lang="fr-FR" sz="1600" dirty="0"/>
              <a:t>impôts.gouv.fr,</a:t>
            </a:r>
          </a:p>
          <a:p>
            <a:pPr lvl="1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600" dirty="0"/>
              <a:t>celle </a:t>
            </a:r>
            <a:r>
              <a:rPr lang="fr-FR" sz="1600" dirty="0" smtClean="0"/>
              <a:t>du compte </a:t>
            </a:r>
            <a:r>
              <a:rPr lang="fr-FR" sz="1600" dirty="0"/>
              <a:t>d’assurance maladie  Améli.fr, </a:t>
            </a:r>
          </a:p>
          <a:p>
            <a:pPr lvl="1" indent="-4572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fr-FR" sz="1600" dirty="0"/>
              <a:t>celle de La Poste-</a:t>
            </a:r>
            <a:r>
              <a:rPr lang="fr-FR" sz="1600" dirty="0" err="1"/>
              <a:t>Loggin</a:t>
            </a:r>
            <a:r>
              <a:rPr lang="fr-FR" sz="1600" dirty="0"/>
              <a:t>.</a:t>
            </a:r>
          </a:p>
          <a:p>
            <a:pPr>
              <a:lnSpc>
                <a:spcPct val="100000"/>
              </a:lnSpc>
            </a:pPr>
            <a:r>
              <a:rPr lang="fr-FR" b="1" dirty="0"/>
              <a:t>Avec l’une des 3 identités, l’internaute peut accéder à d’autres services que ceux pour lequel cette identité était initialement prévue</a:t>
            </a:r>
            <a:r>
              <a:rPr lang="fr-FR" b="1" dirty="0" smtClean="0"/>
              <a:t>.</a:t>
            </a:r>
            <a:endParaRPr lang="fr-FR" b="1" dirty="0"/>
          </a:p>
          <a:p>
            <a:pPr marL="0" indent="0">
              <a:lnSpc>
                <a:spcPct val="100000"/>
              </a:lnSpc>
              <a:buNone/>
            </a:pPr>
            <a:endParaRPr lang="fr-FR" b="1" dirty="0"/>
          </a:p>
          <a:p>
            <a:pPr indent="-457200">
              <a:lnSpc>
                <a:spcPct val="100000"/>
              </a:lnSpc>
            </a:pP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28650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 smtClean="0"/>
              <a:t>&gt; M’authentifier avec impots.gouv.fr </a:t>
            </a:r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50091" t="19404" r="4843" b="19850"/>
          <a:stretch/>
        </p:blipFill>
        <p:spPr>
          <a:xfrm>
            <a:off x="501445" y="4367161"/>
            <a:ext cx="3190875" cy="24193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t="4601" b="72342"/>
          <a:stretch/>
        </p:blipFill>
        <p:spPr>
          <a:xfrm>
            <a:off x="825296" y="2742974"/>
            <a:ext cx="7650726" cy="99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541536"/>
          </a:xfrm>
        </p:spPr>
        <p:txBody>
          <a:bodyPr>
            <a:normAutofit/>
          </a:bodyPr>
          <a:lstStyle/>
          <a:p>
            <a:pPr lvl="0"/>
            <a:r>
              <a:rPr lang="fr-FR" b="1" dirty="0"/>
              <a:t>S’identifier avec IMPOTS.GOUV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sur </a:t>
            </a:r>
            <a:r>
              <a:rPr lang="fr-FR" sz="1600" dirty="0"/>
              <a:t>le portail des </a:t>
            </a:r>
            <a:r>
              <a:rPr lang="fr-FR" sz="1600" dirty="0" smtClean="0">
                <a:hlinkClick r:id="rId4"/>
              </a:rPr>
              <a:t>impôts impots.gouv.fr </a:t>
            </a:r>
            <a:r>
              <a:rPr lang="fr-FR" sz="1600" dirty="0" smtClean="0"/>
              <a:t>, </a:t>
            </a:r>
            <a:r>
              <a:rPr lang="fr-FR" sz="1600" dirty="0"/>
              <a:t>rendez-vous sur votre </a:t>
            </a:r>
            <a:r>
              <a:rPr lang="fr-FR" sz="1600" b="1" dirty="0"/>
              <a:t>« espace particulier » </a:t>
            </a: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Puis diriger vous vers «  </a:t>
            </a:r>
            <a:r>
              <a:rPr lang="fr-FR" sz="1600" b="1" dirty="0" smtClean="0"/>
              <a:t>création de mon espace particulier</a:t>
            </a:r>
            <a:r>
              <a:rPr lang="fr-FR" sz="1600" dirty="0" smtClean="0"/>
              <a:t> » 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l="55846" t="12534" r="28727" b="69164"/>
          <a:stretch/>
        </p:blipFill>
        <p:spPr>
          <a:xfrm>
            <a:off x="3934977" y="4244930"/>
            <a:ext cx="1730066" cy="1154560"/>
          </a:xfrm>
          <a:prstGeom prst="rect">
            <a:avLst/>
          </a:prstGeom>
        </p:spPr>
      </p:pic>
      <p:cxnSp>
        <p:nvCxnSpPr>
          <p:cNvPr id="13" name="Connecteur droit avec flèche 12"/>
          <p:cNvCxnSpPr>
            <a:stCxn id="11" idx="1"/>
          </p:cNvCxnSpPr>
          <p:nvPr/>
        </p:nvCxnSpPr>
        <p:spPr>
          <a:xfrm flipH="1">
            <a:off x="1543665" y="4822210"/>
            <a:ext cx="2391312" cy="1430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7" idx="1"/>
          </p:cNvCxnSpPr>
          <p:nvPr/>
        </p:nvCxnSpPr>
        <p:spPr>
          <a:xfrm flipH="1" flipV="1">
            <a:off x="2054943" y="5419450"/>
            <a:ext cx="1880034" cy="6916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/>
          <a:srcRect l="63281" t="21704" r="21190" b="57379"/>
          <a:stretch/>
        </p:blipFill>
        <p:spPr>
          <a:xfrm>
            <a:off x="3934977" y="5455736"/>
            <a:ext cx="1730066" cy="1310768"/>
          </a:xfrm>
          <a:prstGeom prst="rect">
            <a:avLst/>
          </a:prstGeom>
        </p:spPr>
      </p:pic>
      <p:sp>
        <p:nvSpPr>
          <p:cNvPr id="21" name="Espace réservé du contenu 9"/>
          <p:cNvSpPr txBox="1">
            <a:spLocks/>
          </p:cNvSpPr>
          <p:nvPr/>
        </p:nvSpPr>
        <p:spPr>
          <a:xfrm>
            <a:off x="5742037" y="5729068"/>
            <a:ext cx="3303640" cy="1021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FR" sz="1400" i="1" dirty="0" smtClean="0"/>
              <a:t>À noter : Chaque membre d’un foyer fiscal peut avoir son compte personnel. Si votre conjoint a déjà un identifiant, assurez-vous de prendre le deuxième numéro de déclarant.</a:t>
            </a:r>
            <a:endParaRPr lang="fr-FR" sz="1600" i="1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7"/>
          <a:srcRect l="15283" t="48806" r="62866" b="15054"/>
          <a:stretch/>
        </p:blipFill>
        <p:spPr>
          <a:xfrm>
            <a:off x="6440282" y="4086411"/>
            <a:ext cx="1602043" cy="149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28650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 smtClean="0"/>
              <a:t>&gt; M’authentifier avec Ameli.fr </a:t>
            </a:r>
          </a:p>
        </p:txBody>
      </p:sp>
      <p:sp>
        <p:nvSpPr>
          <p:cNvPr id="4" name="Ellipse 3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28650" y="1825626"/>
            <a:ext cx="6753224" cy="4732338"/>
          </a:xfrm>
        </p:spPr>
        <p:txBody>
          <a:bodyPr>
            <a:normAutofit/>
          </a:bodyPr>
          <a:lstStyle/>
          <a:p>
            <a:r>
              <a:rPr lang="fr-FR" b="1" dirty="0"/>
              <a:t>Si vous utilisez AMELI.FR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sur le portail </a:t>
            </a:r>
            <a:r>
              <a:rPr lang="fr-FR" sz="1600" dirty="0" smtClean="0"/>
              <a:t>de </a:t>
            </a:r>
            <a:r>
              <a:rPr lang="fr-FR" sz="1600" dirty="0"/>
              <a:t>l’assurance maladie  </a:t>
            </a:r>
            <a:r>
              <a:rPr lang="fr-FR" sz="1600" dirty="0">
                <a:hlinkClick r:id="rId2"/>
              </a:rPr>
              <a:t>http://www.ameli.fr</a:t>
            </a:r>
            <a:r>
              <a:rPr lang="fr-FR" sz="1600" dirty="0" smtClean="0">
                <a:hlinkClick r:id="rId2"/>
              </a:rPr>
              <a:t>/#</a:t>
            </a: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Cliquez sur «</a:t>
            </a:r>
            <a:r>
              <a:rPr lang="fr-FR" sz="1600" dirty="0"/>
              <a:t>  </a:t>
            </a:r>
            <a:r>
              <a:rPr lang="fr-FR" sz="1600" b="1" dirty="0" smtClean="0"/>
              <a:t>compte </a:t>
            </a:r>
            <a:r>
              <a:rPr lang="fr-FR" sz="1600" b="1" dirty="0" err="1" smtClean="0"/>
              <a:t>Ameli</a:t>
            </a:r>
            <a:r>
              <a:rPr lang="fr-FR" sz="1600" b="1" dirty="0" smtClean="0"/>
              <a:t>, Accédez à votre espace personnel</a:t>
            </a:r>
            <a:r>
              <a:rPr lang="fr-FR" sz="1600" dirty="0"/>
              <a:t> </a:t>
            </a:r>
            <a:r>
              <a:rPr lang="fr-FR" sz="1600" dirty="0" smtClean="0"/>
              <a:t>»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Puis sur « je crée mon compte »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 Enfin renseignez vos informations personnelles (n° de sécurité sociale, date de naissance, nom, et code postal)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 smtClean="0"/>
              <a:t>Un code provisoire vous sera envoyé par courrier pour plus de sécurité </a:t>
            </a:r>
            <a:endParaRPr lang="fr-FR" sz="1600" dirty="0"/>
          </a:p>
          <a:p>
            <a:pPr marL="457200" lvl="1" indent="0">
              <a:buNone/>
            </a:pPr>
            <a:endParaRPr lang="fr-FR" sz="1600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9200" t="8221" r="67419" b="13237"/>
          <a:stretch/>
        </p:blipFill>
        <p:spPr>
          <a:xfrm>
            <a:off x="7524749" y="1585452"/>
            <a:ext cx="1390651" cy="45915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t="30361" r="38869" b="17033"/>
          <a:stretch/>
        </p:blipFill>
        <p:spPr>
          <a:xfrm>
            <a:off x="528221" y="3143276"/>
            <a:ext cx="3333751" cy="20764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7" t="30751" r="31771" b="7738"/>
          <a:stretch/>
        </p:blipFill>
        <p:spPr>
          <a:xfrm>
            <a:off x="4105276" y="3143276"/>
            <a:ext cx="3033294" cy="191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8286750" cy="1325563"/>
          </a:xfrm>
        </p:spPr>
        <p:txBody>
          <a:bodyPr anchor="t"/>
          <a:lstStyle/>
          <a:p>
            <a:r>
              <a:rPr lang="fr-FR" dirty="0" smtClean="0"/>
              <a:t>&gt; S’authentifier avec un des 3 comptes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766733"/>
            <a:ext cx="8515350" cy="4663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Si </a:t>
            </a:r>
            <a:r>
              <a:rPr lang="fr-FR" b="1" dirty="0"/>
              <a:t>vous utilisez la POSTE</a:t>
            </a:r>
          </a:p>
          <a:p>
            <a:pPr marL="268288" lvl="1" indent="0">
              <a:buNone/>
            </a:pPr>
            <a:r>
              <a:rPr lang="fr-FR" sz="1600" i="1" dirty="0"/>
              <a:t>La Poste est un partenaire </a:t>
            </a:r>
            <a:r>
              <a:rPr lang="fr-FR" sz="1600" i="1" dirty="0" err="1"/>
              <a:t>FranceConnect</a:t>
            </a:r>
            <a:r>
              <a:rPr lang="fr-FR" sz="1600" i="1" dirty="0"/>
              <a:t>. Vous pouvez utiliser votre identité numérique délivrée par La Poste pour bénéficier des services proposés par les administrations en ligne </a:t>
            </a:r>
            <a:r>
              <a:rPr lang="fr-FR" sz="1600" i="1" dirty="0" err="1" smtClean="0"/>
              <a:t>FranceConnectées</a:t>
            </a:r>
            <a:r>
              <a:rPr lang="fr-FR" sz="1600" i="1" dirty="0" smtClean="0"/>
              <a:t>.</a:t>
            </a:r>
            <a:endParaRPr lang="fr-FR" sz="1600" i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dirty="0"/>
              <a:t>Pour créer votre identité numérique La Poste, vous pouvez aller sur le portail de La Poste </a:t>
            </a:r>
            <a:r>
              <a:rPr lang="fr-FR" sz="1600" dirty="0">
                <a:hlinkClick r:id="rId2"/>
              </a:rPr>
              <a:t>https://www.idn.laposte.fr</a:t>
            </a:r>
            <a:r>
              <a:rPr lang="fr-FR" sz="1600" dirty="0" smtClean="0">
                <a:hlinkClick r:id="rId2"/>
              </a:rPr>
              <a:t>/</a:t>
            </a:r>
            <a:r>
              <a:rPr lang="fr-FR" sz="1600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fr-FR" sz="16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600" b="1" dirty="0" smtClean="0"/>
              <a:t>Cliquez sur «  je m’inscris » et rentrez votre adresse email et votre mot de passe </a:t>
            </a:r>
            <a:endParaRPr lang="fr-FR" sz="1600" b="1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endParaRPr lang="fr-FR" sz="1600" dirty="0"/>
          </a:p>
        </p:txBody>
      </p:sp>
      <p:sp>
        <p:nvSpPr>
          <p:cNvPr id="7" name="Ellipse 6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3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3043" t="44920" r="4753" b="12397"/>
          <a:stretch/>
        </p:blipFill>
        <p:spPr>
          <a:xfrm>
            <a:off x="1462088" y="3352801"/>
            <a:ext cx="6619874" cy="1723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04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28650" y="365126"/>
            <a:ext cx="7886700" cy="1325563"/>
          </a:xfrm>
        </p:spPr>
        <p:txBody>
          <a:bodyPr anchor="t"/>
          <a:lstStyle/>
          <a:p>
            <a:r>
              <a:rPr lang="fr-FR" dirty="0" smtClean="0"/>
              <a:t>&gt; Les avantages de </a:t>
            </a:r>
            <a:r>
              <a:rPr lang="fr-FR" dirty="0" err="1" smtClean="0"/>
              <a:t>FranceConnect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8650" y="1366637"/>
            <a:ext cx="7886700" cy="1433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4F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b="1" dirty="0"/>
              <a:t>FranceConnect </a:t>
            </a:r>
            <a:r>
              <a:rPr lang="fr-FR" b="1" dirty="0" smtClean="0"/>
              <a:t> vous facilite </a:t>
            </a:r>
            <a:r>
              <a:rPr lang="fr-FR" b="1" dirty="0"/>
              <a:t>les démarches en </a:t>
            </a:r>
            <a:r>
              <a:rPr lang="fr-FR" b="1" dirty="0" smtClean="0"/>
              <a:t>ligne</a:t>
            </a:r>
            <a:endParaRPr lang="fr-FR" b="1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évitant </a:t>
            </a:r>
            <a:r>
              <a:rPr lang="fr-FR" sz="1600" dirty="0" smtClean="0"/>
              <a:t>de </a:t>
            </a:r>
            <a:r>
              <a:rPr lang="fr-FR" sz="1600" dirty="0"/>
              <a:t>fournir sans cesse les mêmes justificatifs pour diverses </a:t>
            </a:r>
            <a:r>
              <a:rPr lang="fr-FR" sz="1600" dirty="0" smtClean="0"/>
              <a:t>démarches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évitant </a:t>
            </a:r>
            <a:r>
              <a:rPr lang="fr-FR" sz="1600" dirty="0" smtClean="0"/>
              <a:t>de </a:t>
            </a:r>
            <a:r>
              <a:rPr lang="fr-FR" sz="1600" dirty="0"/>
              <a:t>devoir mémoriser et jongler avec de multiples </a:t>
            </a:r>
            <a:r>
              <a:rPr lang="fr-FR" sz="1600" dirty="0" smtClean="0"/>
              <a:t>identifiants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En évitant l’abandon des démarches au moment de la demande de création de </a:t>
            </a:r>
            <a:r>
              <a:rPr lang="fr-FR" sz="1600" dirty="0" smtClean="0"/>
              <a:t>compte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r-FR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b="1" dirty="0" smtClean="0"/>
              <a:t>FranceConnect, c’est </a:t>
            </a:r>
            <a:r>
              <a:rPr lang="fr-FR" dirty="0" smtClean="0"/>
              <a:t>: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Une connexion facilitée : </a:t>
            </a:r>
            <a:r>
              <a:rPr lang="fr-FR" sz="1600" dirty="0" smtClean="0"/>
              <a:t>vous accédez </a:t>
            </a:r>
            <a:r>
              <a:rPr lang="fr-FR" sz="1600" dirty="0"/>
              <a:t>avec l’identifiant et le mot de passe de </a:t>
            </a:r>
            <a:r>
              <a:rPr lang="fr-FR" sz="1600" dirty="0" smtClean="0"/>
              <a:t>votre choix </a:t>
            </a:r>
            <a:r>
              <a:rPr lang="fr-FR" sz="1600" dirty="0"/>
              <a:t>à tous les sites de </a:t>
            </a:r>
            <a:r>
              <a:rPr lang="fr-FR" sz="1600" dirty="0" smtClean="0"/>
              <a:t>l’administration.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 smtClean="0"/>
              <a:t>Une </a:t>
            </a:r>
            <a:r>
              <a:rPr lang="fr-FR" sz="1600" dirty="0"/>
              <a:t>fluidité des parcours web : authentifiés avec FranceConnect, </a:t>
            </a:r>
            <a:r>
              <a:rPr lang="fr-FR" sz="1600" dirty="0" smtClean="0"/>
              <a:t>vous êtes </a:t>
            </a:r>
            <a:r>
              <a:rPr lang="fr-FR" sz="1600" dirty="0"/>
              <a:t>automatiquement reconnus </a:t>
            </a:r>
            <a:r>
              <a:rPr lang="fr-FR" sz="1600" dirty="0" smtClean="0"/>
              <a:t> d’un </a:t>
            </a:r>
            <a:r>
              <a:rPr lang="fr-FR" sz="1600" dirty="0"/>
              <a:t>site à l’autre (Mairie, Région, fournisseur d’eau, </a:t>
            </a:r>
            <a:r>
              <a:rPr lang="fr-FR" sz="1600" dirty="0" err="1"/>
              <a:t>etc</a:t>
            </a:r>
            <a:r>
              <a:rPr lang="fr-FR" sz="1600" dirty="0" smtClean="0"/>
              <a:t>).</a:t>
            </a:r>
            <a:endParaRPr lang="fr-FR" sz="1600" dirty="0"/>
          </a:p>
          <a:p>
            <a:pPr lvl="1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600" dirty="0"/>
              <a:t>L’assurance d’une relation de confiance : des données sécurisées</a:t>
            </a:r>
            <a:r>
              <a:rPr lang="fr-FR" sz="1600" dirty="0" smtClean="0"/>
              <a:t>.</a:t>
            </a:r>
            <a:endParaRPr lang="fr-FR" sz="16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88650" y="365126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4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130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BCC4C50187D4683BA652F74F6DBDD" ma:contentTypeVersion="1" ma:contentTypeDescription="Crée un document." ma:contentTypeScope="" ma:versionID="ae4f4ec3ac351cf8381b457260c0569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C680A8-4809-4E6D-ACFB-25F66E7B9FBD}">
  <ds:schemaRefs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7259CFE-DE57-411B-95A2-6BDB225615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CAC9C4-8F58-46A9-B787-706530B1EB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</TotalTime>
  <Words>537</Words>
  <Application>Microsoft Office PowerPoint</Application>
  <PresentationFormat>Affichage à l'écran (4:3)</PresentationFormat>
  <Paragraphs>90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Thème Office</vt:lpstr>
      <vt:lpstr>Présentation PowerPoint</vt:lpstr>
      <vt:lpstr>&gt; FranceConnect, c’est quoi ?</vt:lpstr>
      <vt:lpstr>&gt; FranceConnect, c’est quoi ?</vt:lpstr>
      <vt:lpstr>&gt; Comment ça marche ?</vt:lpstr>
      <vt:lpstr>&gt; S’authentifier avec un des 3 comptes</vt:lpstr>
      <vt:lpstr>Présentation PowerPoint</vt:lpstr>
      <vt:lpstr>Présentation PowerPoint</vt:lpstr>
      <vt:lpstr>&gt; S’authentifier avec un des 3 comptes</vt:lpstr>
      <vt:lpstr>&gt; Les avantages de FranceConnect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brogard</dc:creator>
  <cp:lastModifiedBy>gestion1</cp:lastModifiedBy>
  <cp:revision>26</cp:revision>
  <dcterms:created xsi:type="dcterms:W3CDTF">2017-01-23T09:54:26Z</dcterms:created>
  <dcterms:modified xsi:type="dcterms:W3CDTF">2018-04-03T06:52:01Z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0x0101004C1BCC4C50187D4683BA652F74F6DBDD</vt:lpwstr>
  </property>
</Properties>
</file>